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5"/>
  </p:notesMasterIdLst>
  <p:handoutMasterIdLst>
    <p:handoutMasterId r:id="rId16"/>
  </p:handoutMasterIdLst>
  <p:sldIdLst>
    <p:sldId id="3806" r:id="rId2"/>
    <p:sldId id="3973" r:id="rId3"/>
    <p:sldId id="3810" r:id="rId4"/>
    <p:sldId id="3975" r:id="rId5"/>
    <p:sldId id="3976" r:id="rId6"/>
    <p:sldId id="3982" r:id="rId7"/>
    <p:sldId id="3987" r:id="rId8"/>
    <p:sldId id="3979" r:id="rId9"/>
    <p:sldId id="3978" r:id="rId10"/>
    <p:sldId id="3988" r:id="rId11"/>
    <p:sldId id="3981" r:id="rId12"/>
    <p:sldId id="3983" r:id="rId13"/>
    <p:sldId id="3984" r:id="rId14"/>
  </p:sldIdLst>
  <p:sldSz cx="12192000" cy="6858000"/>
  <p:notesSz cx="6858000" cy="9144000"/>
  <p:embeddedFontLst>
    <p:embeddedFont>
      <p:font typeface="CoFo Sans" panose="020B0604020202020204" charset="0"/>
      <p:regular r:id="rId17"/>
      <p:bold r:id="rId18"/>
      <p:italic r:id="rId19"/>
      <p:boldItalic r:id="rId20"/>
    </p:embeddedFont>
    <p:embeddedFont>
      <p:font typeface="CoFo Sans Medium" panose="020B0604020202020204" charset="0"/>
      <p:regular r:id="rId21"/>
      <p:italic r:id="rId22"/>
    </p:embeddedFont>
    <p:embeddedFont>
      <p:font typeface="CoFo Sans Regular" panose="020B0604020202020204" charset="0"/>
      <p:regular r:id="rId23"/>
      <p:bold r:id="rId24"/>
      <p: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BFC"/>
    <a:srgbClr val="C1E1FF"/>
    <a:srgbClr val="0088FF"/>
    <a:srgbClr val="007DFF"/>
    <a:srgbClr val="000000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2BCDE2-BA93-4D35-9A28-02D89DAF5F11}" v="794" dt="2025-03-24T19:57:17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6247" autoAdjust="0"/>
  </p:normalViewPr>
  <p:slideViewPr>
    <p:cSldViewPr snapToGrid="0">
      <p:cViewPr varScale="1">
        <p:scale>
          <a:sx n="81" d="100"/>
          <a:sy n="81" d="100"/>
        </p:scale>
        <p:origin x="8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88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5813E-D21F-F92C-3291-33CCFE6F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E416E1A-99C1-D576-572F-6C7484A97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FE40EB4-9916-6EC0-81EC-1DB52ED16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9BD31C-5672-C79D-93A4-704BCCCC9C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09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AE5C-2C95-5909-B418-54BF546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053CC6-CB63-FC5C-0ABA-0692B6E6E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3D1B78-43DB-1E43-3201-F11B8091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431FDE-1910-D994-4669-044D611F7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66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843" y="518962"/>
            <a:ext cx="7872951" cy="3613091"/>
          </a:xfrm>
        </p:spPr>
        <p:txBody>
          <a:bodyPr>
            <a:no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Модель склонности клиента </a:t>
            </a:r>
            <a:br>
              <a:rPr lang="ru-RU" dirty="0"/>
            </a:br>
            <a:r>
              <a:rPr lang="ru-RU" dirty="0"/>
              <a:t>к </a:t>
            </a:r>
            <a:r>
              <a:rPr lang="ru-RU" dirty="0" err="1"/>
              <a:t>приобритению</a:t>
            </a:r>
            <a:r>
              <a:rPr lang="ru-RU" dirty="0"/>
              <a:t> </a:t>
            </a:r>
            <a:r>
              <a:rPr lang="ru-RU" dirty="0" err="1"/>
              <a:t>машиноместа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10876-12EA-F8CE-1638-0A529B96795E}"/>
              </a:ext>
            </a:extLst>
          </p:cNvPr>
          <p:cNvSpPr txBox="1"/>
          <p:nvPr userDrawn="1"/>
        </p:nvSpPr>
        <p:spPr>
          <a:xfrm>
            <a:off x="506843" y="4530832"/>
            <a:ext cx="6893224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Государственное бюджетное профессиональное образовательное учреждение Московской области</a:t>
            </a:r>
            <a:b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«Физико-технический колледж»</a:t>
            </a:r>
            <a:br>
              <a:rPr lang="ru-RU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7" y="656877"/>
            <a:ext cx="6516686" cy="4679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6000" b="0" i="0" u="none" strike="noStrike" dirty="0">
                <a:effectLst/>
                <a:latin typeface="+mn-lt"/>
              </a:rPr>
              <a:t>Прогнозирование рыночных цен на арматуру</a:t>
            </a:r>
            <a:br>
              <a:rPr lang="ru-RU" sz="6000" dirty="0">
                <a:latin typeface="+mn-lt"/>
              </a:rPr>
            </a:br>
            <a:endParaRPr lang="ru-RU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44D5-1001-A9CD-8455-E632BE01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A0B35-6F9B-4D93-5DB7-CF559F48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ru-RU" sz="3200" dirty="0"/>
              <a:t>Лучшая м</a:t>
            </a:r>
            <a:r>
              <a:rPr lang="en-US" sz="3200" dirty="0"/>
              <a:t>о</a:t>
            </a:r>
            <a:r>
              <a:rPr lang="ru-RU" sz="3200" dirty="0"/>
              <a:t>дель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E69EADBA-AF52-6108-4B82-2D112EDA1EF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6881" y="824352"/>
            <a:ext cx="3494161" cy="52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AB53C6-F9FB-8FEB-2FC3-B59073949822}"/>
              </a:ext>
            </a:extLst>
          </p:cNvPr>
          <p:cNvSpPr txBox="1"/>
          <p:nvPr/>
        </p:nvSpPr>
        <p:spPr>
          <a:xfrm>
            <a:off x="4744238" y="880411"/>
            <a:ext cx="3380616" cy="41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с доп данными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FA0D7B-FA70-3274-370A-56BDD08C129B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7A4127-C8A2-5C95-4956-5F22454F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78" y="1596999"/>
            <a:ext cx="10171444" cy="45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6286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A547B-799D-6AEE-15E6-7FDDA8CF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4" y="415927"/>
            <a:ext cx="11302400" cy="647700"/>
          </a:xfrm>
        </p:spPr>
        <p:txBody>
          <a:bodyPr>
            <a:normAutofit/>
          </a:bodyPr>
          <a:lstStyle/>
          <a:p>
            <a:r>
              <a:rPr lang="ru-RU" sz="3600" b="1" dirty="0"/>
              <a:t>Интеграция</a:t>
            </a:r>
            <a:r>
              <a:rPr lang="ru-RU" sz="3600" dirty="0"/>
              <a:t>:</a:t>
            </a:r>
            <a:endParaRPr lang="ru-RU" sz="40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AB0A6D-13A4-D312-CCE8-648C3F86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064372"/>
            <a:ext cx="10840720" cy="5064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85948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7051C-798A-2232-D2B7-A1FEE89A548D}"/>
              </a:ext>
            </a:extLst>
          </p:cNvPr>
          <p:cNvSpPr txBox="1"/>
          <p:nvPr/>
        </p:nvSpPr>
        <p:spPr>
          <a:xfrm>
            <a:off x="661481" y="585398"/>
            <a:ext cx="11013140" cy="746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828800" hangingPunct="0">
              <a:lnSpc>
                <a:spcPct val="110000"/>
              </a:lnSpc>
              <a:spcBef>
                <a:spcPts val="800"/>
              </a:spcBef>
            </a:pPr>
            <a:r>
              <a:rPr lang="en-US" sz="3200" dirty="0" err="1">
                <a:latin typeface="CoFo Sans Medium"/>
              </a:rPr>
              <a:t>Проблемы</a:t>
            </a:r>
            <a:r>
              <a:rPr lang="en-US" sz="3200" dirty="0">
                <a:latin typeface="CoFo Sans Medium"/>
              </a:rPr>
              <a:t> с </a:t>
            </a:r>
            <a:r>
              <a:rPr lang="en-US" sz="3200" dirty="0" err="1">
                <a:latin typeface="CoFo Sans Medium"/>
              </a:rPr>
              <a:t>которыми</a:t>
            </a:r>
            <a:r>
              <a:rPr lang="en-US" sz="3200" dirty="0">
                <a:latin typeface="CoFo Sans Medium"/>
              </a:rPr>
              <a:t> </a:t>
            </a:r>
            <a:r>
              <a:rPr lang="en-US" sz="3200" dirty="0" err="1">
                <a:latin typeface="CoFo Sans Medium"/>
              </a:rPr>
              <a:t>мы</a:t>
            </a:r>
            <a:r>
              <a:rPr lang="en-US" sz="3200" dirty="0">
                <a:latin typeface="CoFo Sans Medium"/>
              </a:rPr>
              <a:t> </a:t>
            </a:r>
            <a:r>
              <a:rPr lang="en-US" sz="3200" dirty="0" err="1">
                <a:latin typeface="CoFo Sans Medium"/>
              </a:rPr>
              <a:t>столкнулись</a:t>
            </a:r>
            <a:endParaRPr lang="ru-RU" sz="3200" dirty="0" err="1">
              <a:latin typeface="CoFo Sans Medium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B803DBA-98F8-7C4E-ADEE-F8194822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481" y="1515447"/>
            <a:ext cx="10496145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Проблема: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Высокая волатильность цен затрудняла предсказание.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Решение: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Использование более сглаженных временных рядов и фильтрация аномалий.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Проблема: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Некоторые модели переобучались на исторических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Решение: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Регуляризация, снижение сложности модели, увеличение обучающего набора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Проблема: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Долгое время обучения на больших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Решение: 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Использование 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CatBoost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для ускорения процесса, а также сокращение количества неинформативных признаков.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Проблема: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Интеграция с веб-интерфейсом требовала адаптации данных.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Решение:</a:t>
            </a: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Оптимизирован обмен данными через API, настроен сервер для работы в реальном времени.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3985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7051C-798A-2232-D2B7-A1FEE89A548D}"/>
              </a:ext>
            </a:extLst>
          </p:cNvPr>
          <p:cNvSpPr txBox="1"/>
          <p:nvPr/>
        </p:nvSpPr>
        <p:spPr>
          <a:xfrm>
            <a:off x="1182129" y="337080"/>
            <a:ext cx="6269257" cy="7468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latin typeface="CoFo Sans Medium"/>
              </a:rPr>
              <a:t>Вывод</a:t>
            </a:r>
            <a:r>
              <a:rPr lang="ru-RU" sz="3200" dirty="0">
                <a:latin typeface="CoFo Sans Medium"/>
              </a:rPr>
              <a:t> по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A9B75-0253-5BA1-D038-3CA8E83A0251}"/>
              </a:ext>
            </a:extLst>
          </p:cNvPr>
          <p:cNvSpPr txBox="1"/>
          <p:nvPr/>
        </p:nvSpPr>
        <p:spPr>
          <a:xfrm>
            <a:off x="1182129" y="908852"/>
            <a:ext cx="10335419" cy="4893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endParaRPr lang="ru-RU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Удалось собрать качественный датасет для прогнозирования цен на арматуру.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Разработаны три модели с разной сложностью и точностью.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Улучшена предсказательная способность за счет дополнительных признаков.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Настроена интеграция с веб-интерфейсом через API.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Основные проблемы связаны с обработкой данных и оптимизацией моделей, но были успешно решены.</a:t>
            </a:r>
          </a:p>
        </p:txBody>
      </p:sp>
    </p:spTree>
    <p:extLst>
      <p:ext uri="{BB962C8B-B14F-4D97-AF65-F5344CB8AC3E}">
        <p14:creationId xmlns:p14="http://schemas.microsoft.com/office/powerpoint/2010/main" val="3018292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67E78-1520-157C-DDAC-EC1CEC9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66E32-BD55-81DA-4BE4-5A3FF1E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89" y="771008"/>
            <a:ext cx="6492419" cy="360001"/>
          </a:xfrm>
        </p:spPr>
        <p:txBody>
          <a:bodyPr>
            <a:noAutofit/>
          </a:bodyPr>
          <a:lstStyle/>
          <a:p>
            <a:r>
              <a:rPr lang="ru-RU" sz="2400" dirty="0"/>
              <a:t>Работу выполнили студенты группы ИСП-22:</a:t>
            </a:r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F7465F81-723C-2D1B-7C34-1E3441B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245665"/>
              </p:ext>
            </p:extLst>
          </p:nvPr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91912140-AF40-1C89-B879-36A7717C0699}"/>
              </a:ext>
            </a:extLst>
          </p:cNvPr>
          <p:cNvSpPr/>
          <p:nvPr/>
        </p:nvSpPr>
        <p:spPr>
          <a:xfrm>
            <a:off x="7538166" y="3888843"/>
            <a:ext cx="676788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828800" rtl="0" eaLnBrk="1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Fo Sans Medium"/>
                <a:ea typeface="CoFo Sans Medium"/>
                <a:cs typeface="CoFo Sans Medium"/>
                <a:sym typeface="CoFo Sans"/>
              </a:rPr>
              <a:t>73%</a:t>
            </a:r>
          </a:p>
        </p:txBody>
      </p:sp>
      <p:pic>
        <p:nvPicPr>
          <p:cNvPr id="140" name="Image 7" descr="preencoded.png">
            <a:extLst>
              <a:ext uri="{FF2B5EF4-FFF2-40B4-BE49-F238E27FC236}">
                <a16:creationId xmlns:a16="http://schemas.microsoft.com/office/drawing/2014/main" id="{295C4D42-6148-F1A3-4800-04A457665DD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72" y="2203984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 2">
            <a:extLst>
              <a:ext uri="{FF2B5EF4-FFF2-40B4-BE49-F238E27FC236}">
                <a16:creationId xmlns:a16="http://schemas.microsoft.com/office/drawing/2014/main" id="{32CD498B-1B64-92FE-F4DE-FFD18571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293" y="2507399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Кривобокова Ольга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pic>
        <p:nvPicPr>
          <p:cNvPr id="202" name="Image 7" descr="preencoded.png">
            <a:extLst>
              <a:ext uri="{FF2B5EF4-FFF2-40B4-BE49-F238E27FC236}">
                <a16:creationId xmlns:a16="http://schemas.microsoft.com/office/drawing/2014/main" id="{71B9AC1E-B717-2CF3-EE7A-196A2FB3F48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67" y="2203985"/>
            <a:ext cx="4474142" cy="6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Text 2">
            <a:extLst>
              <a:ext uri="{FF2B5EF4-FFF2-40B4-BE49-F238E27FC236}">
                <a16:creationId xmlns:a16="http://schemas.microsoft.com/office/drawing/2014/main" id="{4A5375CC-054A-F1E6-2AB1-EAC5D675E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244" y="2507399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Хусаинов Марат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2">
            <a:extLst>
              <a:ext uri="{FF2B5EF4-FFF2-40B4-BE49-F238E27FC236}">
                <a16:creationId xmlns:a16="http://schemas.microsoft.com/office/drawing/2014/main" id="{6CC6A5DA-E4E7-DDC9-58BD-F0213DA555AF}"/>
              </a:ext>
            </a:extLst>
          </p:cNvPr>
          <p:cNvSpPr/>
          <p:nvPr/>
        </p:nvSpPr>
        <p:spPr>
          <a:xfrm>
            <a:off x="3909036" y="5212849"/>
            <a:ext cx="4373926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eaLnBrk="1" hangingPunct="1">
              <a:lnSpc>
                <a:spcPts val="1438"/>
              </a:lnSpc>
            </a:pPr>
            <a:r>
              <a:rPr lang="ru-RU" altLang="ru-RU" sz="1600" dirty="0">
                <a:solidFill>
                  <a:schemeClr val="accent6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Коновалов Игорь Васильевич</a:t>
            </a:r>
            <a:endParaRPr lang="en-US" altLang="ru-RU" sz="16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99AD4-71A1-D002-151C-7B0B76E385C6}"/>
              </a:ext>
            </a:extLst>
          </p:cNvPr>
          <p:cNvSpPr txBox="1"/>
          <p:nvPr/>
        </p:nvSpPr>
        <p:spPr>
          <a:xfrm>
            <a:off x="5136224" y="4631443"/>
            <a:ext cx="19195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6"/>
                </a:solidFill>
              </a:rPr>
              <a:t>Преподаватель:</a:t>
            </a:r>
            <a:endParaRPr lang="ru-RU" b="1" dirty="0">
              <a:solidFill>
                <a:schemeClr val="accent6"/>
              </a:solidFill>
            </a:endParaRPr>
          </a:p>
        </p:txBody>
      </p:sp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942FFED-B4FE-5438-2CDD-D561E465A28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926" y="3290472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C47A528A-1B31-472F-5C79-406971C0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47" y="3593887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Салимов Динислам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124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9" y="634100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dirty="0"/>
              <a:t>О кейсе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0767A-4C5D-93F3-3E3E-8CE585A4E308}"/>
              </a:ext>
            </a:extLst>
          </p:cNvPr>
          <p:cNvSpPr txBox="1"/>
          <p:nvPr/>
        </p:nvSpPr>
        <p:spPr>
          <a:xfrm>
            <a:off x="5506439" y="511456"/>
            <a:ext cx="2628900" cy="929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Постановщик задачи: </a:t>
            </a:r>
            <a:r>
              <a:rPr lang="ru-RU" sz="1800" b="0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Компания «Самолет»</a:t>
            </a:r>
            <a:endParaRPr lang="ru-RU" dirty="0">
              <a:solidFill>
                <a:srgbClr val="FFFFFF"/>
              </a:solidFill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C39E7-6550-59D7-0AFE-E27E2C47CAE3}"/>
              </a:ext>
            </a:extLst>
          </p:cNvPr>
          <p:cNvSpPr txBox="1"/>
          <p:nvPr/>
        </p:nvSpPr>
        <p:spPr>
          <a:xfrm>
            <a:off x="8403028" y="1057277"/>
            <a:ext cx="34671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FF"/>
                </a:solidFill>
                <a:effectLst/>
              </a:rPr>
              <a:t>Прогнозирование рыночных цен на арматуру</a:t>
            </a:r>
            <a:endParaRPr lang="ru-RU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6E8EE-4C5B-48F7-01E2-FEA6E4AF625C}"/>
              </a:ext>
            </a:extLst>
          </p:cNvPr>
          <p:cNvSpPr txBox="1"/>
          <p:nvPr/>
        </p:nvSpPr>
        <p:spPr>
          <a:xfrm>
            <a:off x="726775" y="2769758"/>
            <a:ext cx="10839450" cy="2267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Aft>
                <a:spcPts val="400"/>
              </a:spcAft>
            </a:pPr>
            <a:r>
              <a:rPr lang="ru-RU" sz="3600" dirty="0">
                <a:solidFill>
                  <a:srgbClr val="FFFFFF"/>
                </a:solidFill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Цель:</a:t>
            </a:r>
            <a:endParaRPr lang="ru-RU" sz="36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  <a:p>
            <a:pPr rtl="0">
              <a:spcAft>
                <a:spcPts val="400"/>
              </a:spcAft>
            </a:pPr>
            <a:r>
              <a:rPr lang="ru-RU" sz="2800" b="0" i="0" u="none" strike="noStrike" dirty="0">
                <a:solidFill>
                  <a:srgbClr val="FFFFFF"/>
                </a:solidFill>
                <a:effectLst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  <a:endParaRPr lang="ru-RU" sz="2800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AD6B3C-D645-7877-50CB-B5D8DC4BD847}"/>
              </a:ext>
            </a:extLst>
          </p:cNvPr>
          <p:cNvSpPr/>
          <p:nvPr/>
        </p:nvSpPr>
        <p:spPr>
          <a:xfrm>
            <a:off x="444800" y="2560152"/>
            <a:ext cx="11302400" cy="3201095"/>
          </a:xfrm>
          <a:prstGeom prst="roundRect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71F11-5702-FC56-60C1-5FCFDC374AC2}"/>
              </a:ext>
            </a:extLst>
          </p:cNvPr>
          <p:cNvSpPr txBox="1"/>
          <p:nvPr/>
        </p:nvSpPr>
        <p:spPr>
          <a:xfrm>
            <a:off x="8403028" y="515022"/>
            <a:ext cx="3485161" cy="50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Название кейсового задания:</a:t>
            </a:r>
            <a:endParaRPr lang="ru-RU" sz="20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DA073-011D-1788-062E-D09B45CC2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3B41A-D2FB-3681-C9CD-037F76BC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/>
              <a:t>Этапы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9CA1C-F96E-D8F3-2E65-553FD325F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CF35A2-D9A6-EFB5-935C-298E12F375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23752-2418-B453-3D9E-B3C3B5F144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3BBCFE2-5D72-43EF-EA04-9864F2DC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3E658C-B2B3-522C-F3D2-75A2D537FB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748F3C-A4EB-3755-C4B8-DD2933D04E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422C18E-3468-B604-48FB-76C8EE737E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D9BC6D0-2058-E2BD-A6A5-4EE421608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9FEA43B6-0BED-B8CA-D3A6-35EB86E2B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1800" dirty="0"/>
              <a:t>Предварительный анализ данных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417C81-7867-785F-6135-5829B9466E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1800" dirty="0"/>
              <a:t>Подготовка данных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6B238D3-721B-D7CD-7189-7287DB3107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sz="1800" dirty="0"/>
              <a:t>Построение моделей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996809C3-EAEB-9E9B-C86A-9160617957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sz="1800" dirty="0"/>
              <a:t>Создание презентации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7B780DB-6129-EAF6-97B9-D78458E159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sz="1800" dirty="0"/>
              <a:t>Получение                     и интерпретация итогового результата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4A7413A-776B-2B9B-02D2-53404BEA56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1800" dirty="0"/>
              <a:t>Обучение, настройка и оптимизация итоговой модели</a:t>
            </a:r>
          </a:p>
          <a:p>
            <a:endParaRPr lang="ru-RU" sz="1800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7FB5994E-FE47-B5DB-D4A7-4FE110FB27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1800" dirty="0"/>
              <a:t>Объединение лучших подходов в одно решение</a:t>
            </a:r>
            <a:endParaRPr lang="ru-RU" sz="1800" kern="0" dirty="0"/>
          </a:p>
          <a:p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E58E-3E23-257B-F84D-C7F2E3E2C177}"/>
              </a:ext>
            </a:extLst>
          </p:cNvPr>
          <p:cNvSpPr txBox="1"/>
          <p:nvPr/>
        </p:nvSpPr>
        <p:spPr>
          <a:xfrm>
            <a:off x="6608756" y="2923820"/>
            <a:ext cx="185208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C1E1FF"/>
                </a:solidFill>
              </a:rPr>
              <a:t>каждый участник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8425E38-CA72-64D7-3352-1F60984294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sz="1800" dirty="0"/>
              <a:t>Изучение                       и сравнение полученных решений</a:t>
            </a:r>
            <a:endParaRPr lang="ru-RU" sz="1800" kern="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35871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2C8A9-D465-3ABA-7748-942150E8B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697A32C-A458-3293-F357-F977A5802B6A}"/>
              </a:ext>
            </a:extLst>
          </p:cNvPr>
          <p:cNvSpPr/>
          <p:nvPr/>
        </p:nvSpPr>
        <p:spPr>
          <a:xfrm>
            <a:off x="2789834" y="5111049"/>
            <a:ext cx="6921362" cy="109169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B93EE5-D986-904D-A701-A24D170B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909" y="408287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dirty="0"/>
              <a:t>Обработка и подготовка данных</a:t>
            </a:r>
            <a:endParaRPr lang="ru-RU" sz="3200" dirty="0"/>
          </a:p>
        </p:txBody>
      </p:sp>
      <p:sp>
        <p:nvSpPr>
          <p:cNvPr id="100" name="Текст 99">
            <a:extLst>
              <a:ext uri="{FF2B5EF4-FFF2-40B4-BE49-F238E27FC236}">
                <a16:creationId xmlns:a16="http://schemas.microsoft.com/office/drawing/2014/main" id="{CDDC5483-46A1-B544-0E80-B2B74C4DA3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5915" y="1577755"/>
            <a:ext cx="5070927" cy="2436653"/>
          </a:xfrm>
        </p:spPr>
        <p:txBody>
          <a:bodyPr lIns="0" tIns="0" rIns="0" bIns="0" anchor="t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Приведение данных к корректным форматам и типам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Удаление </a:t>
            </a:r>
            <a:r>
              <a:rPr lang="ru-RU" sz="2200" dirty="0" err="1"/>
              <a:t>слабозаполненных</a:t>
            </a:r>
            <a:r>
              <a:rPr lang="ru-RU" sz="2200" dirty="0"/>
              <a:t>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Слияние данных по датам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Заполнение пропусков на основе сезонности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7DD77-3578-ABE8-9EF1-C5A7E9956784}"/>
              </a:ext>
            </a:extLst>
          </p:cNvPr>
          <p:cNvSpPr txBox="1"/>
          <p:nvPr/>
        </p:nvSpPr>
        <p:spPr>
          <a:xfrm>
            <a:off x="2985393" y="5195231"/>
            <a:ext cx="653024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solidFill>
                  <a:srgbClr val="007BFC"/>
                </a:solidFill>
              </a:rPr>
              <a:t>В результате этих действий был сформирован чистый, полноценно заполненный датасет, готовый для дальнейшего анализа и обучения моделей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CC68B23-3A75-4CC6-B949-5979DA835265}"/>
              </a:ext>
            </a:extLst>
          </p:cNvPr>
          <p:cNvSpPr/>
          <p:nvPr/>
        </p:nvSpPr>
        <p:spPr>
          <a:xfrm>
            <a:off x="503834" y="1295895"/>
            <a:ext cx="5455091" cy="3000375"/>
          </a:xfrm>
          <a:prstGeom prst="roundRect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7A2D0D-7D82-371F-82D6-221F8F288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06" y="1329809"/>
            <a:ext cx="5715083" cy="29664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400484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2D4FA-A7F6-CF7B-663E-2B36AFDF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График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D1E8B249-6DE9-6945-175E-191F15B2C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5" y="566428"/>
            <a:ext cx="11814850" cy="53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8154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810F-A496-9A59-5E9A-6E0CBEB7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19A2F2F-A7A8-F848-4A5D-0C2EC26CB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81" y="189075"/>
            <a:ext cx="8517838" cy="62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484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2E65B-9BE1-1DA9-BB83-F368776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EE9ED9-53C2-4353-2FAC-6ED233B4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01" y="425435"/>
            <a:ext cx="11302400" cy="647700"/>
          </a:xfrm>
        </p:spPr>
        <p:txBody>
          <a:bodyPr>
            <a:normAutofit/>
          </a:bodyPr>
          <a:lstStyle/>
          <a:p>
            <a:r>
              <a:rPr lang="ru-RU" sz="2800" b="1" dirty="0"/>
              <a:t>Оценка и тестирование</a:t>
            </a:r>
            <a:r>
              <a:rPr lang="ru-RU" sz="2800" dirty="0"/>
              <a:t>:</a:t>
            </a:r>
            <a:endParaRPr lang="ru-RU" sz="3200" dirty="0"/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0A6BA5AA-8681-7616-D47F-3C7B399BD9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203703"/>
              </p:ext>
            </p:extLst>
          </p:nvPr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3" name="Text 2">
            <a:extLst>
              <a:ext uri="{FF2B5EF4-FFF2-40B4-BE49-F238E27FC236}">
                <a16:creationId xmlns:a16="http://schemas.microsoft.com/office/drawing/2014/main" id="{10A260B6-6E9F-71F3-9DF2-EC60024A8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0E8708-846D-B359-2212-7B214750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071" y="1746288"/>
            <a:ext cx="10331130" cy="468214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5B8C2322-E599-82FB-3A0E-DF901CFDD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99" y="1050282"/>
            <a:ext cx="66479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Выполняются метрики оценки точности предсказаний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Сравниваются результаты моделей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6D636-448A-F7FF-19EB-20E2D2841EC1}"/>
              </a:ext>
            </a:extLst>
          </p:cNvPr>
          <p:cNvSpPr txBox="1"/>
          <p:nvPr/>
        </p:nvSpPr>
        <p:spPr>
          <a:xfrm>
            <a:off x="6138001" y="6478817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7BFC"/>
                </a:solidFill>
              </a:rPr>
              <a:t>Выбрали лучшую модель </a:t>
            </a:r>
            <a:r>
              <a:rPr lang="en-US" b="1" dirty="0">
                <a:solidFill>
                  <a:srgbClr val="007BFC"/>
                </a:solidFill>
              </a:rPr>
              <a:t>SARIMAX </a:t>
            </a:r>
            <a:r>
              <a:rPr lang="ru-RU" b="1" dirty="0">
                <a:solidFill>
                  <a:srgbClr val="007BFC"/>
                </a:solidFill>
              </a:rPr>
              <a:t>с доп данными</a:t>
            </a:r>
            <a:endParaRPr lang="ru-RU" dirty="0">
              <a:solidFill>
                <a:srgbClr val="007B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2424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7C21-C33A-1463-AECE-2CC61697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F4725-E203-0463-EB3F-2736C77F3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 anchor="t">
            <a:normAutofit/>
          </a:bodyPr>
          <a:lstStyle/>
          <a:p>
            <a:r>
              <a:rPr lang="en-US" sz="3200" err="1"/>
              <a:t>Мо</a:t>
            </a:r>
            <a:r>
              <a:rPr lang="ru-RU" sz="3200" dirty="0"/>
              <a:t>дели</a:t>
            </a:r>
          </a:p>
        </p:txBody>
      </p:sp>
      <p:pic>
        <p:nvPicPr>
          <p:cNvPr id="202" name="Image 7" descr="preencoded.png">
            <a:extLst>
              <a:ext uri="{FF2B5EF4-FFF2-40B4-BE49-F238E27FC236}">
                <a16:creationId xmlns:a16="http://schemas.microsoft.com/office/drawing/2014/main" id="{FA748B12-3FD4-8E70-50A3-D8BBC2CC939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393" y="1415190"/>
            <a:ext cx="3494161" cy="52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9BD991A3-578B-5374-4A0E-89FD831DDDB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1776" y="1424768"/>
            <a:ext cx="3494161" cy="52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D6F78-79EE-9B63-75CA-5D646516BB19}"/>
              </a:ext>
            </a:extLst>
          </p:cNvPr>
          <p:cNvSpPr txBox="1"/>
          <p:nvPr/>
        </p:nvSpPr>
        <p:spPr>
          <a:xfrm>
            <a:off x="1531856" y="1478244"/>
            <a:ext cx="3380616" cy="417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SARIMAX</a:t>
            </a: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без доп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0059D-BD52-365F-5583-DD3B3D416CAD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9245F9-1ABD-5E1D-D7B1-D99266948EE9}"/>
              </a:ext>
            </a:extLst>
          </p:cNvPr>
          <p:cNvSpPr txBox="1"/>
          <p:nvPr/>
        </p:nvSpPr>
        <p:spPr>
          <a:xfrm>
            <a:off x="6910479" y="1480510"/>
            <a:ext cx="4834835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dirty="0" err="1">
                <a:solidFill>
                  <a:srgbClr val="FFFFFF"/>
                </a:solidFill>
              </a:rPr>
              <a:t>RandomForestRegressor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C68AEDD-166B-D543-C82E-A14C40C81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520" y="2293930"/>
            <a:ext cx="6199897" cy="302420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402074-CBB7-6786-A71F-60C8FB84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65" y="2349470"/>
            <a:ext cx="5836469" cy="29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396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8541</TotalTime>
  <Words>345</Words>
  <Application>Microsoft Office PowerPoint</Application>
  <PresentationFormat>Широкоэкранный</PresentationFormat>
  <Paragraphs>82</Paragraphs>
  <Slides>13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Calibri</vt:lpstr>
      <vt:lpstr>CoFo Sans Regular</vt:lpstr>
      <vt:lpstr>CoFo Sans Medium</vt:lpstr>
      <vt:lpstr>Lato</vt:lpstr>
      <vt:lpstr>Arial</vt:lpstr>
      <vt:lpstr>CoFo Sans</vt:lpstr>
      <vt:lpstr>Тема1</vt:lpstr>
      <vt:lpstr>Прогнозирование рыночных цен на арматуру </vt:lpstr>
      <vt:lpstr>Работу выполнили студенты группы ИСП-22:</vt:lpstr>
      <vt:lpstr>О кейсе</vt:lpstr>
      <vt:lpstr>Этапы работы</vt:lpstr>
      <vt:lpstr>Обработка и подготовка данных</vt:lpstr>
      <vt:lpstr>Презентация PowerPoint</vt:lpstr>
      <vt:lpstr>Презентация PowerPoint</vt:lpstr>
      <vt:lpstr>Оценка и тестирование:</vt:lpstr>
      <vt:lpstr>Модели</vt:lpstr>
      <vt:lpstr>Лучшая модель</vt:lpstr>
      <vt:lpstr>Интеграция: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Оля Кривобокова</cp:lastModifiedBy>
  <cp:revision>944</cp:revision>
  <dcterms:created xsi:type="dcterms:W3CDTF">2022-08-25T11:16:35Z</dcterms:created>
  <dcterms:modified xsi:type="dcterms:W3CDTF">2025-03-25T09:14:37Z</dcterms:modified>
</cp:coreProperties>
</file>